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36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niegs.github.io/CSST106-CS4B/" TargetMode="External"/><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slideLayout" Target="../slideLayouts/slideLayout7.xml"/><Relationship Id="rId7" Type="http://schemas.openxmlformats.org/officeDocument/2006/relationships/image" Target="../media/image19.png"/><Relationship Id="rId12"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png"/><Relationship Id="rId11" Type="http://schemas.openxmlformats.org/officeDocument/2006/relationships/hyperlink" Target="https://niegs.github.io/CSST106-CS4B/" TargetMode="External"/><Relationship Id="rId5" Type="http://schemas.openxmlformats.org/officeDocument/2006/relationships/image" Target="../media/image2.svg"/><Relationship Id="rId10" Type="http://schemas.openxmlformats.org/officeDocument/2006/relationships/image" Target="../media/image4.svg"/><Relationship Id="rId4" Type="http://schemas.openxmlformats.org/officeDocument/2006/relationships/image" Target="../media/image1.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hyperlink" Target="https://www.ibm.com/topics/computer-vision#:~:text=Computer%20vision%20is%20a%20field,they%20see%20defects%20or%20issue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1.sv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8743950"/>
            <a:ext cx="16230600" cy="1028700"/>
            <a:chOff x="0" y="0"/>
            <a:chExt cx="2287793" cy="145001"/>
          </a:xfrm>
        </p:grpSpPr>
        <p:sp>
          <p:nvSpPr>
            <p:cNvPr id="6" name="Freeform 6"/>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txBody>
            <a:bodyPr/>
            <a:lstStyle/>
            <a:p>
              <a:endParaRPr lang="en-PH" dirty="0"/>
            </a:p>
          </p:txBody>
        </p:sp>
        <p:sp>
          <p:nvSpPr>
            <p:cNvPr id="7" name="TextBox 7"/>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829617" y="3085498"/>
            <a:ext cx="16152336" cy="4727632"/>
          </a:xfrm>
          <a:prstGeom prst="rect">
            <a:avLst/>
          </a:prstGeom>
        </p:spPr>
        <p:txBody>
          <a:bodyPr lIns="0" tIns="0" rIns="0" bIns="0" rtlCol="0" anchor="t">
            <a:spAutoFit/>
          </a:bodyPr>
          <a:lstStyle/>
          <a:p>
            <a:pPr algn="ctr">
              <a:lnSpc>
                <a:spcPts val="9242"/>
              </a:lnSpc>
            </a:pPr>
            <a:r>
              <a:rPr lang="en-US" sz="8637" b="1" dirty="0">
                <a:solidFill>
                  <a:srgbClr val="FFFFFF"/>
                </a:solidFill>
                <a:latin typeface="Poppins Bold"/>
                <a:ea typeface="Poppins Bold"/>
                <a:cs typeface="Poppins Bold"/>
                <a:sym typeface="Poppins Bold"/>
              </a:rPr>
              <a:t>Exploring the Role of Computer Vision and Image Processing in AI</a:t>
            </a:r>
          </a:p>
          <a:p>
            <a:pPr algn="ctr">
              <a:lnSpc>
                <a:spcPts val="8761"/>
              </a:lnSpc>
            </a:pPr>
            <a:endParaRPr lang="en-US" sz="8637" b="1" dirty="0">
              <a:solidFill>
                <a:srgbClr val="FFFFFF"/>
              </a:solidFill>
              <a:latin typeface="Poppins Bold"/>
              <a:ea typeface="Poppins Bold"/>
              <a:cs typeface="Poppins Bold"/>
              <a:sym typeface="Poppins Bold"/>
            </a:endParaRPr>
          </a:p>
        </p:txBody>
      </p:sp>
      <p:sp>
        <p:nvSpPr>
          <p:cNvPr id="10" name="Freeform 10"/>
          <p:cNvSpPr/>
          <p:nvPr/>
        </p:nvSpPr>
        <p:spPr>
          <a:xfrm>
            <a:off x="-744683" y="3428669"/>
            <a:ext cx="5447285" cy="891374"/>
          </a:xfrm>
          <a:custGeom>
            <a:avLst/>
            <a:gdLst/>
            <a:ahLst/>
            <a:cxnLst/>
            <a:rect l="l" t="t" r="r" b="b"/>
            <a:pathLst>
              <a:path w="5447285" h="891374">
                <a:moveTo>
                  <a:pt x="0" y="0"/>
                </a:moveTo>
                <a:lnTo>
                  <a:pt x="5447285" y="0"/>
                </a:lnTo>
                <a:lnTo>
                  <a:pt x="5447285" y="891374"/>
                </a:lnTo>
                <a:lnTo>
                  <a:pt x="0" y="891374"/>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2153772" y="880383"/>
            <a:ext cx="734773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Perception and Computer Vision (CSST 106)</a:t>
            </a:r>
          </a:p>
        </p:txBody>
      </p:sp>
      <p:sp>
        <p:nvSpPr>
          <p:cNvPr id="12" name="Freeform 12"/>
          <p:cNvSpPr/>
          <p:nvPr/>
        </p:nvSpPr>
        <p:spPr>
          <a:xfrm flipH="1" flipV="1">
            <a:off x="13763324" y="6770189"/>
            <a:ext cx="5447285" cy="891374"/>
          </a:xfrm>
          <a:custGeom>
            <a:avLst/>
            <a:gdLst/>
            <a:ahLst/>
            <a:cxnLst/>
            <a:rect l="l" t="t" r="r" b="b"/>
            <a:pathLst>
              <a:path w="5447285" h="891374">
                <a:moveTo>
                  <a:pt x="5447285" y="891374"/>
                </a:moveTo>
                <a:lnTo>
                  <a:pt x="0" y="891374"/>
                </a:lnTo>
                <a:lnTo>
                  <a:pt x="0" y="0"/>
                </a:lnTo>
                <a:lnTo>
                  <a:pt x="5447285" y="0"/>
                </a:lnTo>
                <a:lnTo>
                  <a:pt x="5447285" y="891374"/>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1733550" y="7604413"/>
            <a:ext cx="4904093"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Presented by: </a:t>
            </a:r>
            <a:r>
              <a:rPr lang="en-US" sz="1999" b="1">
                <a:solidFill>
                  <a:srgbClr val="FFFFFF"/>
                </a:solidFill>
                <a:latin typeface="Poppins Bold"/>
                <a:ea typeface="Poppins Bold"/>
                <a:cs typeface="Poppins Bold"/>
                <a:sym typeface="Poppins Bold"/>
              </a:rPr>
              <a:t>Baron Denver. Niegos</a:t>
            </a:r>
          </a:p>
        </p:txBody>
      </p:sp>
      <p:grpSp>
        <p:nvGrpSpPr>
          <p:cNvPr id="14" name="Group 14"/>
          <p:cNvGrpSpPr/>
          <p:nvPr/>
        </p:nvGrpSpPr>
        <p:grpSpPr>
          <a:xfrm>
            <a:off x="1295400" y="9043250"/>
            <a:ext cx="4904093" cy="344488"/>
            <a:chOff x="39256" y="245863"/>
            <a:chExt cx="6538790" cy="459317"/>
          </a:xfrm>
        </p:grpSpPr>
        <p:sp>
          <p:nvSpPr>
            <p:cNvPr id="15" name="TextBox 15"/>
            <p:cNvSpPr txBox="1"/>
            <p:nvPr/>
          </p:nvSpPr>
          <p:spPr>
            <a:xfrm>
              <a:off x="39256" y="245863"/>
              <a:ext cx="6538790" cy="459317"/>
            </a:xfrm>
            <a:prstGeom prst="rect">
              <a:avLst/>
            </a:prstGeom>
          </p:spPr>
          <p:txBody>
            <a:bodyPr lIns="0" tIns="0" rIns="0" bIns="0" rtlCol="0" anchor="t">
              <a:spAutoFit/>
            </a:bodyPr>
            <a:lstStyle/>
            <a:p>
              <a:pPr algn="l">
                <a:lnSpc>
                  <a:spcPts val="2799"/>
                </a:lnSpc>
                <a:spcBef>
                  <a:spcPct val="0"/>
                </a:spcBef>
              </a:pPr>
              <a:r>
                <a:rPr lang="en-US" sz="1999" dirty="0">
                  <a:solidFill>
                    <a:srgbClr val="FFFFFF"/>
                  </a:solidFill>
                  <a:latin typeface="Poppins"/>
                  <a:ea typeface="Poppins"/>
                  <a:cs typeface="Poppins"/>
                  <a:sym typeface="Poppins"/>
                </a:rPr>
                <a:t>Link:</a:t>
              </a:r>
            </a:p>
          </p:txBody>
        </p:sp>
      </p:grpSp>
      <p:sp>
        <p:nvSpPr>
          <p:cNvPr id="16" name="TextBox 15">
            <a:extLst>
              <a:ext uri="{FF2B5EF4-FFF2-40B4-BE49-F238E27FC236}">
                <a16:creationId xmlns:a16="http://schemas.microsoft.com/office/drawing/2014/main" id="{CA91F2C6-EB2E-460D-B3E8-8D33332075A2}"/>
              </a:ext>
            </a:extLst>
          </p:cNvPr>
          <p:cNvSpPr txBox="1"/>
          <p:nvPr/>
        </p:nvSpPr>
        <p:spPr>
          <a:xfrm>
            <a:off x="1769986" y="8944952"/>
            <a:ext cx="4057651" cy="461665"/>
          </a:xfrm>
          <a:prstGeom prst="rect">
            <a:avLst/>
          </a:prstGeom>
          <a:noFill/>
        </p:spPr>
        <p:txBody>
          <a:bodyPr wrap="square" rtlCol="0">
            <a:spAutoFit/>
          </a:bodyPr>
          <a:lstStyle/>
          <a:p>
            <a:r>
              <a:rPr lang="en-PH" sz="2400" i="0" u="none" strike="noStrike" dirty="0">
                <a:effectLst/>
                <a:latin typeface="-apple-system"/>
                <a:hlinkClick r:id="rId8" tooltip="https://niegs.github.io/CSST106-CS4B/"/>
              </a:rPr>
              <a:t>niegs.github.io/CSST106-CS4B/</a:t>
            </a:r>
            <a:endParaRPr lang="en-PH" sz="2400" dirty="0"/>
          </a:p>
        </p:txBody>
      </p:sp>
      <p:pic>
        <p:nvPicPr>
          <p:cNvPr id="19" name="Audio 18">
            <a:hlinkClick r:id="" action="ppaction://media"/>
            <a:extLst>
              <a:ext uri="{FF2B5EF4-FFF2-40B4-BE49-F238E27FC236}">
                <a16:creationId xmlns:a16="http://schemas.microsoft.com/office/drawing/2014/main" id="{82D899F6-FA57-413B-9883-98D5F706069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421"/>
    </mc:Choice>
    <mc:Fallback>
      <p:transition spd="slow" advTm="1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463245" y="2994607"/>
            <a:ext cx="3793524" cy="7862225"/>
          </a:xfrm>
          <a:custGeom>
            <a:avLst/>
            <a:gdLst/>
            <a:ahLst/>
            <a:cxnLst/>
            <a:rect l="l" t="t" r="r" b="b"/>
            <a:pathLst>
              <a:path w="3793524" h="7862225">
                <a:moveTo>
                  <a:pt x="3793523" y="0"/>
                </a:moveTo>
                <a:lnTo>
                  <a:pt x="0" y="0"/>
                </a:lnTo>
                <a:lnTo>
                  <a:pt x="0" y="7862225"/>
                </a:lnTo>
                <a:lnTo>
                  <a:pt x="3793523" y="7862225"/>
                </a:lnTo>
                <a:lnTo>
                  <a:pt x="3793523" y="0"/>
                </a:lnTo>
                <a:close/>
              </a:path>
            </a:pathLst>
          </a:custGeom>
          <a:blipFill>
            <a:blip r:embed="rId4"/>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237271" y="906970"/>
            <a:ext cx="793385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Conclusion</a:t>
            </a:r>
          </a:p>
        </p:txBody>
      </p:sp>
      <p:sp>
        <p:nvSpPr>
          <p:cNvPr id="15" name="TextBox 15"/>
          <p:cNvSpPr txBox="1"/>
          <p:nvPr/>
        </p:nvSpPr>
        <p:spPr>
          <a:xfrm>
            <a:off x="1173639" y="1807764"/>
            <a:ext cx="10061115" cy="6592678"/>
          </a:xfrm>
          <a:prstGeom prst="rect">
            <a:avLst/>
          </a:prstGeom>
        </p:spPr>
        <p:txBody>
          <a:bodyPr lIns="0" tIns="0" rIns="0" bIns="0" rtlCol="0" anchor="t">
            <a:spAutoFit/>
          </a:bodyPr>
          <a:lstStyle/>
          <a:p>
            <a:pPr algn="just">
              <a:lnSpc>
                <a:spcPts val="3782"/>
              </a:lnSpc>
            </a:pPr>
            <a:r>
              <a:rPr lang="en-US" sz="2225">
                <a:solidFill>
                  <a:srgbClr val="FFFFFF"/>
                </a:solidFill>
                <a:latin typeface="Poppins"/>
                <a:ea typeface="Poppins"/>
                <a:cs typeface="Poppins"/>
                <a:sym typeface="Poppins"/>
              </a:rPr>
              <a:t>Effective image processing is crucial for AI systems to accurately interpret and analyze visual information. It enhances the quality of images, extracts meaningful features, and enables sophisticated techniques like facial recognition to function reliably. Image processing improves the quality and clarity of visual data, making it easier for AI models to extract relevant features and patterns. By isolating important features from images, AI systems can better understand and classify visual information, leading to higher accuracy in tasks such as object detection and recognition. </a:t>
            </a:r>
          </a:p>
          <a:p>
            <a:pPr algn="just">
              <a:lnSpc>
                <a:spcPts val="3782"/>
              </a:lnSpc>
            </a:pPr>
            <a:endParaRPr lang="en-US" sz="2225">
              <a:solidFill>
                <a:srgbClr val="FFFFFF"/>
              </a:solidFill>
              <a:latin typeface="Poppins"/>
              <a:ea typeface="Poppins"/>
              <a:cs typeface="Poppins"/>
              <a:sym typeface="Poppins"/>
            </a:endParaRPr>
          </a:p>
          <a:p>
            <a:pPr algn="just">
              <a:lnSpc>
                <a:spcPts val="3782"/>
              </a:lnSpc>
            </a:pPr>
            <a:r>
              <a:rPr lang="en-US" sz="2225">
                <a:solidFill>
                  <a:srgbClr val="FFFFFF"/>
                </a:solidFill>
                <a:latin typeface="Poppins"/>
                <a:ea typeface="Poppins"/>
                <a:cs typeface="Poppins"/>
                <a:sym typeface="Poppins"/>
              </a:rPr>
              <a:t>From this activity, I learned the fundamental concepts of image processing techniques, including preprocessing and feature extraction. Applying these concepts to create a functional facial recognition system using Eigenfaces.</a:t>
            </a:r>
          </a:p>
        </p:txBody>
      </p:sp>
      <p:pic>
        <p:nvPicPr>
          <p:cNvPr id="18" name="Audio 17">
            <a:hlinkClick r:id="" action="ppaction://media"/>
            <a:extLst>
              <a:ext uri="{FF2B5EF4-FFF2-40B4-BE49-F238E27FC236}">
                <a16:creationId xmlns:a16="http://schemas.microsoft.com/office/drawing/2014/main" id="{5D696F56-9DAD-4541-B674-9E379F75314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7479"/>
    </mc:Choice>
    <mc:Fallback>
      <p:transition spd="slow" advTm="8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87439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55580">
            <a:off x="9448914" y="3355575"/>
            <a:ext cx="10428119" cy="3780193"/>
          </a:xfrm>
          <a:custGeom>
            <a:avLst/>
            <a:gdLst/>
            <a:ahLst/>
            <a:cxnLst/>
            <a:rect l="l" t="t" r="r" b="b"/>
            <a:pathLst>
              <a:path w="10428119" h="3780193">
                <a:moveTo>
                  <a:pt x="0" y="0"/>
                </a:moveTo>
                <a:lnTo>
                  <a:pt x="10428119" y="0"/>
                </a:lnTo>
                <a:lnTo>
                  <a:pt x="10428119" y="3780193"/>
                </a:lnTo>
                <a:lnTo>
                  <a:pt x="0" y="3780193"/>
                </a:lnTo>
                <a:lnTo>
                  <a:pt x="0" y="0"/>
                </a:lnTo>
                <a:close/>
              </a:path>
            </a:pathLst>
          </a:custGeom>
          <a:blipFill>
            <a:blip r:embed="rId6"/>
            <a:stretch>
              <a:fillRect/>
            </a:stretch>
          </a:blipFill>
        </p:spPr>
      </p:sp>
      <p:sp>
        <p:nvSpPr>
          <p:cNvPr id="7" name="TextBox 7"/>
          <p:cNvSpPr txBox="1"/>
          <p:nvPr/>
        </p:nvSpPr>
        <p:spPr>
          <a:xfrm>
            <a:off x="2153772" y="880383"/>
            <a:ext cx="4677409"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Artificial Intelligence</a:t>
            </a:r>
          </a:p>
        </p:txBody>
      </p:sp>
      <p:sp>
        <p:nvSpPr>
          <p:cNvPr id="8" name="TextBox 8"/>
          <p:cNvSpPr txBox="1"/>
          <p:nvPr/>
        </p:nvSpPr>
        <p:spPr>
          <a:xfrm>
            <a:off x="1488139" y="3247086"/>
            <a:ext cx="9862709" cy="1714344"/>
          </a:xfrm>
          <a:prstGeom prst="rect">
            <a:avLst/>
          </a:prstGeom>
        </p:spPr>
        <p:txBody>
          <a:bodyPr lIns="0" tIns="0" rIns="0" bIns="0" rtlCol="0" anchor="t">
            <a:spAutoFit/>
          </a:bodyPr>
          <a:lstStyle/>
          <a:p>
            <a:pPr algn="l">
              <a:lnSpc>
                <a:spcPts val="12336"/>
              </a:lnSpc>
            </a:pPr>
            <a:r>
              <a:rPr lang="en-US" sz="11529" b="1" dirty="0">
                <a:solidFill>
                  <a:srgbClr val="FFFFFF"/>
                </a:solidFill>
                <a:latin typeface="Poppins Bold"/>
                <a:ea typeface="Poppins Bold"/>
                <a:cs typeface="Poppins Bold"/>
                <a:sym typeface="Poppins Bold"/>
              </a:rPr>
              <a:t>Thank You</a:t>
            </a:r>
          </a:p>
        </p:txBody>
      </p:sp>
      <p:sp>
        <p:nvSpPr>
          <p:cNvPr id="9" name="TextBox 9"/>
          <p:cNvSpPr txBox="1"/>
          <p:nvPr/>
        </p:nvSpPr>
        <p:spPr>
          <a:xfrm>
            <a:off x="1488140" y="7271990"/>
            <a:ext cx="8494000" cy="854075"/>
          </a:xfrm>
          <a:prstGeom prst="rect">
            <a:avLst/>
          </a:prstGeom>
        </p:spPr>
        <p:txBody>
          <a:bodyPr lIns="0" tIns="0" rIns="0" bIns="0" rtlCol="0" anchor="t">
            <a:spAutoFit/>
          </a:bodyPr>
          <a:lstStyle/>
          <a:p>
            <a:pPr algn="just">
              <a:lnSpc>
                <a:spcPts val="3400"/>
              </a:lnSpc>
            </a:pPr>
            <a:r>
              <a:rPr lang="en-US" sz="2000" i="1">
                <a:solidFill>
                  <a:srgbClr val="FFFFFF"/>
                </a:solidFill>
                <a:latin typeface="Poppins Italics"/>
                <a:ea typeface="Poppins Italics"/>
                <a:cs typeface="Poppins Italics"/>
                <a:sym typeface="Poppins Italics"/>
              </a:rPr>
              <a:t>Lorem ipsum dolor sit amet, consectetur adipiscing elit. Sed at ipsum vitae lacus lobortis lacinia. Donec tristique arcu massa, at.</a:t>
            </a:r>
          </a:p>
        </p:txBody>
      </p:sp>
      <p:sp>
        <p:nvSpPr>
          <p:cNvPr id="10" name="Freeform 10"/>
          <p:cNvSpPr/>
          <p:nvPr/>
        </p:nvSpPr>
        <p:spPr>
          <a:xfrm flipH="1">
            <a:off x="12898741" y="6966124"/>
            <a:ext cx="5644451" cy="1395719"/>
          </a:xfrm>
          <a:custGeom>
            <a:avLst/>
            <a:gdLst/>
            <a:ahLst/>
            <a:cxnLst/>
            <a:rect l="l" t="t" r="r" b="b"/>
            <a:pathLst>
              <a:path w="5644451" h="1395719">
                <a:moveTo>
                  <a:pt x="5644452" y="0"/>
                </a:moveTo>
                <a:lnTo>
                  <a:pt x="0" y="0"/>
                </a:lnTo>
                <a:lnTo>
                  <a:pt x="0" y="1395719"/>
                </a:lnTo>
                <a:lnTo>
                  <a:pt x="5644452" y="1395719"/>
                </a:lnTo>
                <a:lnTo>
                  <a:pt x="5644452"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sp>
      <p:sp>
        <p:nvSpPr>
          <p:cNvPr id="11" name="Freeform 11"/>
          <p:cNvSpPr/>
          <p:nvPr/>
        </p:nvSpPr>
        <p:spPr>
          <a:xfrm>
            <a:off x="-1235503" y="2272178"/>
            <a:ext cx="5447285" cy="891374"/>
          </a:xfrm>
          <a:custGeom>
            <a:avLst/>
            <a:gdLst/>
            <a:ahLst/>
            <a:cxnLst/>
            <a:rect l="l" t="t" r="r" b="b"/>
            <a:pathLst>
              <a:path w="5447285" h="891374">
                <a:moveTo>
                  <a:pt x="0" y="0"/>
                </a:moveTo>
                <a:lnTo>
                  <a:pt x="5447286" y="0"/>
                </a:lnTo>
                <a:lnTo>
                  <a:pt x="5447286" y="891373"/>
                </a:lnTo>
                <a:lnTo>
                  <a:pt x="0" y="891373"/>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sp>
      <p:grpSp>
        <p:nvGrpSpPr>
          <p:cNvPr id="12" name="Group 12"/>
          <p:cNvGrpSpPr/>
          <p:nvPr/>
        </p:nvGrpSpPr>
        <p:grpSpPr>
          <a:xfrm>
            <a:off x="1265958" y="8858853"/>
            <a:ext cx="6461491" cy="798894"/>
            <a:chOff x="0" y="0"/>
            <a:chExt cx="8615321" cy="1065192"/>
          </a:xfrm>
        </p:grpSpPr>
        <p:sp>
          <p:nvSpPr>
            <p:cNvPr id="13" name="TextBox 13"/>
            <p:cNvSpPr txBox="1"/>
            <p:nvPr/>
          </p:nvSpPr>
          <p:spPr>
            <a:xfrm>
              <a:off x="0" y="274362"/>
              <a:ext cx="6538790" cy="459317"/>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Link: </a:t>
              </a:r>
            </a:p>
          </p:txBody>
        </p:sp>
      </p:grpSp>
      <p:sp>
        <p:nvSpPr>
          <p:cNvPr id="15" name="TextBox 14">
            <a:extLst>
              <a:ext uri="{FF2B5EF4-FFF2-40B4-BE49-F238E27FC236}">
                <a16:creationId xmlns:a16="http://schemas.microsoft.com/office/drawing/2014/main" id="{D21FECEE-468D-450C-AF75-B0E1AC3CAEC9}"/>
              </a:ext>
            </a:extLst>
          </p:cNvPr>
          <p:cNvSpPr txBox="1"/>
          <p:nvPr/>
        </p:nvSpPr>
        <p:spPr>
          <a:xfrm>
            <a:off x="1742514" y="9052485"/>
            <a:ext cx="10710582" cy="400110"/>
          </a:xfrm>
          <a:prstGeom prst="rect">
            <a:avLst/>
          </a:prstGeom>
          <a:noFill/>
        </p:spPr>
        <p:txBody>
          <a:bodyPr wrap="square">
            <a:spAutoFit/>
          </a:bodyPr>
          <a:lstStyle/>
          <a:p>
            <a:r>
              <a:rPr lang="en-PH" sz="2000" i="0" u="none" strike="noStrike" dirty="0">
                <a:effectLst/>
                <a:latin typeface="-apple-system"/>
                <a:hlinkClick r:id="rId11" tooltip="https://niegs.github.io/CSST106-CS4B/"/>
              </a:rPr>
              <a:t>niegs.github.io/CSST106-CS4B/</a:t>
            </a:r>
            <a:r>
              <a:rPr lang="en-US" sz="2000" dirty="0">
                <a:solidFill>
                  <a:srgbClr val="FFFFFF"/>
                </a:solidFill>
                <a:latin typeface="Poppins"/>
                <a:ea typeface="Poppins"/>
                <a:cs typeface="Poppins"/>
                <a:sym typeface="Poppins"/>
              </a:rPr>
              <a:t> </a:t>
            </a:r>
            <a:endParaRPr lang="en-PH" sz="2000" dirty="0"/>
          </a:p>
        </p:txBody>
      </p:sp>
      <p:pic>
        <p:nvPicPr>
          <p:cNvPr id="16" name="Audio 15">
            <a:hlinkClick r:id="" action="ppaction://media"/>
            <a:extLst>
              <a:ext uri="{FF2B5EF4-FFF2-40B4-BE49-F238E27FC236}">
                <a16:creationId xmlns:a16="http://schemas.microsoft.com/office/drawing/2014/main" id="{DC8E7B6B-EFD2-411E-BC51-CDFE281A609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00"/>
    </mc:Choice>
    <mc:Fallback>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463245" y="2994607"/>
            <a:ext cx="3793524" cy="7862225"/>
          </a:xfrm>
          <a:custGeom>
            <a:avLst/>
            <a:gdLst/>
            <a:ahLst/>
            <a:cxnLst/>
            <a:rect l="l" t="t" r="r" b="b"/>
            <a:pathLst>
              <a:path w="3793524" h="7862225">
                <a:moveTo>
                  <a:pt x="3793523" y="0"/>
                </a:moveTo>
                <a:lnTo>
                  <a:pt x="0" y="0"/>
                </a:lnTo>
                <a:lnTo>
                  <a:pt x="0" y="7862225"/>
                </a:lnTo>
                <a:lnTo>
                  <a:pt x="3793523" y="7862225"/>
                </a:lnTo>
                <a:lnTo>
                  <a:pt x="3793523" y="0"/>
                </a:lnTo>
                <a:close/>
              </a:path>
            </a:pathLst>
          </a:custGeom>
          <a:blipFill>
            <a:blip r:embed="rId4"/>
            <a:stretch>
              <a:fillRect/>
            </a:stretch>
          </a:blipFill>
        </p:spPr>
      </p:sp>
      <p:grpSp>
        <p:nvGrpSpPr>
          <p:cNvPr id="9" name="Group 9"/>
          <p:cNvGrpSpPr/>
          <p:nvPr/>
        </p:nvGrpSpPr>
        <p:grpSpPr>
          <a:xfrm>
            <a:off x="1028700" y="8771009"/>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237271" y="906970"/>
            <a:ext cx="793385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Introduction to Computer Vision and Image Processing</a:t>
            </a:r>
          </a:p>
        </p:txBody>
      </p:sp>
      <p:sp>
        <p:nvSpPr>
          <p:cNvPr id="15" name="TextBox 15"/>
          <p:cNvSpPr txBox="1"/>
          <p:nvPr/>
        </p:nvSpPr>
        <p:spPr>
          <a:xfrm>
            <a:off x="1733550" y="1704923"/>
            <a:ext cx="8366074" cy="3273280"/>
          </a:xfrm>
          <a:prstGeom prst="rect">
            <a:avLst/>
          </a:prstGeom>
        </p:spPr>
        <p:txBody>
          <a:bodyPr lIns="0" tIns="0" rIns="0" bIns="0" rtlCol="0" anchor="t">
            <a:spAutoFit/>
          </a:bodyPr>
          <a:lstStyle/>
          <a:p>
            <a:pPr algn="just">
              <a:lnSpc>
                <a:spcPts val="3715"/>
              </a:lnSpc>
            </a:pPr>
            <a:r>
              <a:rPr lang="en-US" sz="2185">
                <a:solidFill>
                  <a:srgbClr val="FFFFFF"/>
                </a:solidFill>
                <a:latin typeface="Poppins"/>
                <a:ea typeface="Poppins"/>
                <a:cs typeface="Poppins"/>
                <a:sym typeface="Poppins"/>
              </a:rPr>
              <a:t>Computer vision is a field of artificial intelligence (AI) that uses machine learning and neural networks to teach computers and systems to derive meaningful information from digital images, videos and other visual inputs—and to make recommendations or take actions when they see defects or issues. </a:t>
            </a:r>
          </a:p>
          <a:p>
            <a:pPr algn="just">
              <a:lnSpc>
                <a:spcPts val="3715"/>
              </a:lnSpc>
            </a:pPr>
            <a:endParaRPr lang="en-US" sz="2185">
              <a:solidFill>
                <a:srgbClr val="FFFFFF"/>
              </a:solidFill>
              <a:latin typeface="Poppins"/>
              <a:ea typeface="Poppins"/>
              <a:cs typeface="Poppins"/>
              <a:sym typeface="Poppins"/>
            </a:endParaRPr>
          </a:p>
        </p:txBody>
      </p:sp>
      <p:sp>
        <p:nvSpPr>
          <p:cNvPr id="16" name="TextBox 16"/>
          <p:cNvSpPr txBox="1"/>
          <p:nvPr/>
        </p:nvSpPr>
        <p:spPr>
          <a:xfrm>
            <a:off x="1733550" y="4740891"/>
            <a:ext cx="8366074" cy="1868118"/>
          </a:xfrm>
          <a:prstGeom prst="rect">
            <a:avLst/>
          </a:prstGeom>
        </p:spPr>
        <p:txBody>
          <a:bodyPr lIns="0" tIns="0" rIns="0" bIns="0" rtlCol="0" anchor="t">
            <a:spAutoFit/>
          </a:bodyPr>
          <a:lstStyle/>
          <a:p>
            <a:pPr algn="just">
              <a:lnSpc>
                <a:spcPts val="3715"/>
              </a:lnSpc>
            </a:pPr>
            <a:r>
              <a:rPr lang="en-US" sz="2185">
                <a:solidFill>
                  <a:srgbClr val="FFFFFF"/>
                </a:solidFill>
                <a:latin typeface="Poppins"/>
                <a:ea typeface="Poppins"/>
                <a:cs typeface="Poppins"/>
                <a:sym typeface="Poppins"/>
              </a:rPr>
              <a:t>There are two key technologies used in these process including deep learning and convolutional neural networks (CNNs).</a:t>
            </a:r>
          </a:p>
          <a:p>
            <a:pPr algn="just">
              <a:lnSpc>
                <a:spcPts val="3715"/>
              </a:lnSpc>
            </a:pPr>
            <a:endParaRPr lang="en-US" sz="2185">
              <a:solidFill>
                <a:srgbClr val="FFFFFF"/>
              </a:solidFill>
              <a:latin typeface="Poppins"/>
              <a:ea typeface="Poppins"/>
              <a:cs typeface="Poppins"/>
              <a:sym typeface="Poppins"/>
            </a:endParaRPr>
          </a:p>
        </p:txBody>
      </p:sp>
      <p:sp>
        <p:nvSpPr>
          <p:cNvPr id="17" name="TextBox 17"/>
          <p:cNvSpPr txBox="1"/>
          <p:nvPr/>
        </p:nvSpPr>
        <p:spPr>
          <a:xfrm>
            <a:off x="1733550" y="6293361"/>
            <a:ext cx="8366074" cy="2336505"/>
          </a:xfrm>
          <a:prstGeom prst="rect">
            <a:avLst/>
          </a:prstGeom>
        </p:spPr>
        <p:txBody>
          <a:bodyPr lIns="0" tIns="0" rIns="0" bIns="0" rtlCol="0" anchor="t">
            <a:spAutoFit/>
          </a:bodyPr>
          <a:lstStyle/>
          <a:p>
            <a:pPr algn="just">
              <a:lnSpc>
                <a:spcPts val="3715"/>
              </a:lnSpc>
            </a:pPr>
            <a:r>
              <a:rPr lang="en-US" sz="2185">
                <a:solidFill>
                  <a:srgbClr val="FFFFFF"/>
                </a:solidFill>
                <a:latin typeface="Poppins"/>
                <a:ea typeface="Poppins"/>
                <a:cs typeface="Poppins"/>
                <a:sym typeface="Poppins"/>
              </a:rPr>
              <a:t>Machine learning involves algorithmic models that help a computer understand the context of visual data. By feeding enough data through these models, the computer learns to differentiate between images on its own.</a:t>
            </a:r>
          </a:p>
          <a:p>
            <a:pPr algn="just">
              <a:lnSpc>
                <a:spcPts val="3715"/>
              </a:lnSpc>
            </a:pPr>
            <a:endParaRPr lang="en-US" sz="2185">
              <a:solidFill>
                <a:srgbClr val="FFFFFF"/>
              </a:solidFill>
              <a:latin typeface="Poppins"/>
              <a:ea typeface="Poppins"/>
              <a:cs typeface="Poppins"/>
              <a:sym typeface="Poppins"/>
            </a:endParaRPr>
          </a:p>
        </p:txBody>
      </p:sp>
      <p:pic>
        <p:nvPicPr>
          <p:cNvPr id="23" name="Audio 22">
            <a:hlinkClick r:id="" action="ppaction://media"/>
            <a:extLst>
              <a:ext uri="{FF2B5EF4-FFF2-40B4-BE49-F238E27FC236}">
                <a16:creationId xmlns:a16="http://schemas.microsoft.com/office/drawing/2014/main" id="{140245E1-E977-4AEB-9F84-1DEEE1CC15B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942"/>
    </mc:Choice>
    <mc:Fallback>
      <p:transition spd="slow" advTm="43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386482" y="3078105"/>
            <a:ext cx="3793524" cy="7862225"/>
          </a:xfrm>
          <a:custGeom>
            <a:avLst/>
            <a:gdLst/>
            <a:ahLst/>
            <a:cxnLst/>
            <a:rect l="l" t="t" r="r" b="b"/>
            <a:pathLst>
              <a:path w="3793524" h="7862225">
                <a:moveTo>
                  <a:pt x="3793524" y="0"/>
                </a:moveTo>
                <a:lnTo>
                  <a:pt x="0" y="0"/>
                </a:lnTo>
                <a:lnTo>
                  <a:pt x="0" y="7862225"/>
                </a:lnTo>
                <a:lnTo>
                  <a:pt x="3793524" y="7862225"/>
                </a:lnTo>
                <a:lnTo>
                  <a:pt x="3793524" y="0"/>
                </a:lnTo>
                <a:close/>
              </a:path>
            </a:pathLst>
          </a:custGeom>
          <a:blipFill>
            <a:blip r:embed="rId4"/>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2237271" y="906970"/>
            <a:ext cx="793385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Introduction to Computer Vision and Image Processing</a:t>
            </a:r>
          </a:p>
        </p:txBody>
      </p:sp>
      <p:sp>
        <p:nvSpPr>
          <p:cNvPr id="17" name="TextBox 17"/>
          <p:cNvSpPr txBox="1"/>
          <p:nvPr/>
        </p:nvSpPr>
        <p:spPr>
          <a:xfrm>
            <a:off x="1733550" y="1704923"/>
            <a:ext cx="8366074" cy="4678443"/>
          </a:xfrm>
          <a:prstGeom prst="rect">
            <a:avLst/>
          </a:prstGeom>
        </p:spPr>
        <p:txBody>
          <a:bodyPr lIns="0" tIns="0" rIns="0" bIns="0" rtlCol="0" anchor="t">
            <a:spAutoFit/>
          </a:bodyPr>
          <a:lstStyle/>
          <a:p>
            <a:pPr algn="just">
              <a:lnSpc>
                <a:spcPts val="3715"/>
              </a:lnSpc>
            </a:pPr>
            <a:r>
              <a:rPr lang="en-US" sz="2185">
                <a:solidFill>
                  <a:srgbClr val="FFFFFF"/>
                </a:solidFill>
                <a:latin typeface="Poppins"/>
                <a:ea typeface="Poppins"/>
                <a:cs typeface="Poppins"/>
                <a:sym typeface="Poppins"/>
              </a:rPr>
              <a:t>A CNN assists a machine learning or deep learning model by breaking images into pixels, assigning tags or labels to these pixels. It uses these labels to perform convolutions—a mathematical operation combining two functions to produce a third function—and makes predictions about the image content. The neural network iteratively runs convolutions, refining its predictions until they are accurate. This process allows the model to recognize and see images similarly to how humans do.</a:t>
            </a:r>
          </a:p>
          <a:p>
            <a:pPr algn="just">
              <a:lnSpc>
                <a:spcPts val="3715"/>
              </a:lnSpc>
            </a:pPr>
            <a:endParaRPr lang="en-US" sz="2185">
              <a:solidFill>
                <a:srgbClr val="FFFFFF"/>
              </a:solidFill>
              <a:latin typeface="Poppins"/>
              <a:ea typeface="Poppins"/>
              <a:cs typeface="Poppins"/>
              <a:sym typeface="Poppins"/>
            </a:endParaRPr>
          </a:p>
        </p:txBody>
      </p:sp>
      <p:sp>
        <p:nvSpPr>
          <p:cNvPr id="18" name="TextBox 18"/>
          <p:cNvSpPr txBox="1"/>
          <p:nvPr/>
        </p:nvSpPr>
        <p:spPr>
          <a:xfrm>
            <a:off x="1569438" y="7360623"/>
            <a:ext cx="9555762" cy="434350"/>
          </a:xfrm>
          <a:prstGeom prst="rect">
            <a:avLst/>
          </a:prstGeom>
        </p:spPr>
        <p:txBody>
          <a:bodyPr wrap="square" lIns="0" tIns="0" rIns="0" bIns="0" rtlCol="0" anchor="t">
            <a:spAutoFit/>
          </a:bodyPr>
          <a:lstStyle/>
          <a:p>
            <a:pPr lvl="1" algn="just">
              <a:lnSpc>
                <a:spcPts val="3715"/>
              </a:lnSpc>
            </a:pPr>
            <a:r>
              <a:rPr lang="en-US" sz="2185" dirty="0">
                <a:solidFill>
                  <a:srgbClr val="FFFFFF"/>
                </a:solidFill>
                <a:latin typeface="Poppins"/>
                <a:ea typeface="Poppins"/>
                <a:cs typeface="Poppins"/>
                <a:sym typeface="Poppins"/>
              </a:rPr>
              <a:t>References:</a:t>
            </a:r>
          </a:p>
        </p:txBody>
      </p:sp>
      <p:sp>
        <p:nvSpPr>
          <p:cNvPr id="21" name="TextBox 20">
            <a:extLst>
              <a:ext uri="{FF2B5EF4-FFF2-40B4-BE49-F238E27FC236}">
                <a16:creationId xmlns:a16="http://schemas.microsoft.com/office/drawing/2014/main" id="{119A6F08-0037-4DA2-ADDE-A431163D9504}"/>
              </a:ext>
            </a:extLst>
          </p:cNvPr>
          <p:cNvSpPr txBox="1"/>
          <p:nvPr/>
        </p:nvSpPr>
        <p:spPr>
          <a:xfrm>
            <a:off x="3769134" y="7296019"/>
            <a:ext cx="6822666" cy="923330"/>
          </a:xfrm>
          <a:prstGeom prst="rect">
            <a:avLst/>
          </a:prstGeom>
          <a:noFill/>
        </p:spPr>
        <p:txBody>
          <a:bodyPr wrap="square">
            <a:spAutoFit/>
          </a:bodyPr>
          <a:lstStyle/>
          <a:p>
            <a:pPr algn="just"/>
            <a:r>
              <a:rPr lang="en-US" sz="1800" dirty="0">
                <a:solidFill>
                  <a:srgbClr val="FFFFFF"/>
                </a:solidFill>
                <a:latin typeface="Poppins"/>
                <a:ea typeface="Poppins"/>
                <a:cs typeface="Poppins"/>
                <a:sym typeface="Poppins"/>
                <a:hlinkClick r:id="rId9"/>
              </a:rPr>
              <a:t>https://www.ibm.com/topics/computer-vision#:~:text=Computer%20vision%20is%20a%20field,they%20see%20defects%20or%20issues</a:t>
            </a:r>
            <a:r>
              <a:rPr lang="en-US" sz="1800" dirty="0">
                <a:solidFill>
                  <a:srgbClr val="FFFFFF"/>
                </a:solidFill>
                <a:latin typeface="Poppins"/>
                <a:ea typeface="Poppins"/>
                <a:cs typeface="Poppins"/>
                <a:sym typeface="Poppins"/>
              </a:rPr>
              <a:t> </a:t>
            </a:r>
            <a:endParaRPr lang="en-PH" dirty="0"/>
          </a:p>
        </p:txBody>
      </p:sp>
      <p:pic>
        <p:nvPicPr>
          <p:cNvPr id="22" name="Audio 21">
            <a:hlinkClick r:id="" action="ppaction://media"/>
            <a:extLst>
              <a:ext uri="{FF2B5EF4-FFF2-40B4-BE49-F238E27FC236}">
                <a16:creationId xmlns:a16="http://schemas.microsoft.com/office/drawing/2014/main" id="{3DD5B2F8-2B44-448E-92D2-E1DB36D1D09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008"/>
    </mc:Choice>
    <mc:Fallback>
      <p:transition spd="slow" advTm="31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463245" y="2994607"/>
            <a:ext cx="3793524" cy="7862225"/>
          </a:xfrm>
          <a:custGeom>
            <a:avLst/>
            <a:gdLst/>
            <a:ahLst/>
            <a:cxnLst/>
            <a:rect l="l" t="t" r="r" b="b"/>
            <a:pathLst>
              <a:path w="3793524" h="7862225">
                <a:moveTo>
                  <a:pt x="3793523" y="0"/>
                </a:moveTo>
                <a:lnTo>
                  <a:pt x="0" y="0"/>
                </a:lnTo>
                <a:lnTo>
                  <a:pt x="0" y="7862225"/>
                </a:lnTo>
                <a:lnTo>
                  <a:pt x="3793523" y="7862225"/>
                </a:lnTo>
                <a:lnTo>
                  <a:pt x="3793523" y="0"/>
                </a:lnTo>
                <a:close/>
              </a:path>
            </a:pathLst>
          </a:custGeom>
          <a:blipFill>
            <a:blip r:embed="rId4"/>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237271" y="906970"/>
            <a:ext cx="7933851" cy="52920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Types of Image Processing Techniques</a:t>
            </a:r>
          </a:p>
          <a:p>
            <a:pPr algn="l">
              <a:lnSpc>
                <a:spcPts val="1953"/>
              </a:lnSpc>
            </a:pPr>
            <a:endParaRPr lang="en-US" sz="2100" b="1">
              <a:solidFill>
                <a:srgbClr val="FFFFFF"/>
              </a:solidFill>
              <a:latin typeface="Poppins Bold"/>
              <a:ea typeface="Poppins Bold"/>
              <a:cs typeface="Poppins Bold"/>
              <a:sym typeface="Poppins Bold"/>
            </a:endParaRPr>
          </a:p>
        </p:txBody>
      </p:sp>
      <p:sp>
        <p:nvSpPr>
          <p:cNvPr id="15" name="TextBox 15"/>
          <p:cNvSpPr txBox="1"/>
          <p:nvPr/>
        </p:nvSpPr>
        <p:spPr>
          <a:xfrm>
            <a:off x="1733550" y="1573974"/>
            <a:ext cx="8312426" cy="2204385"/>
          </a:xfrm>
          <a:prstGeom prst="rect">
            <a:avLst/>
          </a:prstGeom>
        </p:spPr>
        <p:txBody>
          <a:bodyPr lIns="0" tIns="0" rIns="0" bIns="0" rtlCol="0" anchor="t">
            <a:spAutoFit/>
          </a:bodyPr>
          <a:lstStyle/>
          <a:p>
            <a:pPr algn="just">
              <a:lnSpc>
                <a:spcPts val="3204"/>
              </a:lnSpc>
            </a:pPr>
            <a:r>
              <a:rPr lang="en-US" sz="1885">
                <a:solidFill>
                  <a:srgbClr val="FFFFFF"/>
                </a:solidFill>
                <a:latin typeface="Poppins"/>
                <a:ea typeface="Poppins"/>
                <a:cs typeface="Poppins"/>
                <a:sym typeface="Poppins"/>
              </a:rPr>
              <a:t>1.     </a:t>
            </a:r>
            <a:r>
              <a:rPr lang="en-US" sz="1885" b="1">
                <a:solidFill>
                  <a:srgbClr val="FFFFFF"/>
                </a:solidFill>
                <a:latin typeface="Poppins Bold"/>
                <a:ea typeface="Poppins Bold"/>
                <a:cs typeface="Poppins Bold"/>
                <a:sym typeface="Poppins Bold"/>
              </a:rPr>
              <a:t> Image Segmentation:</a:t>
            </a:r>
          </a:p>
          <a:p>
            <a:pPr algn="just">
              <a:lnSpc>
                <a:spcPts val="2827"/>
              </a:lnSpc>
            </a:pPr>
            <a:r>
              <a:rPr lang="en-US" sz="1885" spc="-120">
                <a:solidFill>
                  <a:srgbClr val="FFFFFF"/>
                </a:solidFill>
                <a:latin typeface="Poppins"/>
                <a:ea typeface="Poppins"/>
                <a:cs typeface="Poppins"/>
                <a:sym typeface="Poppins"/>
              </a:rPr>
              <a:t>Divides an image into segments or regions based on specific criteria. It help AI systems by isolating objects or regions within an image making it easier to analyze each part separately. It also helps AI systems focus on regions of interest, such as separating foreground objects from the background.</a:t>
            </a:r>
          </a:p>
          <a:p>
            <a:pPr algn="just">
              <a:lnSpc>
                <a:spcPts val="3204"/>
              </a:lnSpc>
            </a:pPr>
            <a:endParaRPr lang="en-US" sz="1885" spc="-120">
              <a:solidFill>
                <a:srgbClr val="FFFFFF"/>
              </a:solidFill>
              <a:latin typeface="Poppins"/>
              <a:ea typeface="Poppins"/>
              <a:cs typeface="Poppins"/>
              <a:sym typeface="Poppins"/>
            </a:endParaRPr>
          </a:p>
        </p:txBody>
      </p:sp>
      <p:sp>
        <p:nvSpPr>
          <p:cNvPr id="16" name="TextBox 16"/>
          <p:cNvSpPr txBox="1"/>
          <p:nvPr/>
        </p:nvSpPr>
        <p:spPr>
          <a:xfrm>
            <a:off x="1733550" y="3563861"/>
            <a:ext cx="8312426" cy="3261660"/>
          </a:xfrm>
          <a:prstGeom prst="rect">
            <a:avLst/>
          </a:prstGeom>
        </p:spPr>
        <p:txBody>
          <a:bodyPr lIns="0" tIns="0" rIns="0" bIns="0" rtlCol="0" anchor="t">
            <a:spAutoFit/>
          </a:bodyPr>
          <a:lstStyle/>
          <a:p>
            <a:pPr algn="just">
              <a:lnSpc>
                <a:spcPts val="3204"/>
              </a:lnSpc>
            </a:pPr>
            <a:r>
              <a:rPr lang="en-US" sz="1885">
                <a:solidFill>
                  <a:srgbClr val="FFFFFF"/>
                </a:solidFill>
                <a:latin typeface="Poppins"/>
                <a:ea typeface="Poppins"/>
                <a:cs typeface="Poppins"/>
                <a:sym typeface="Poppins"/>
              </a:rPr>
              <a:t>2.    </a:t>
            </a:r>
            <a:r>
              <a:rPr lang="en-US" sz="1885" b="1">
                <a:solidFill>
                  <a:srgbClr val="FFFFFF"/>
                </a:solidFill>
                <a:latin typeface="Poppins Bold"/>
                <a:ea typeface="Poppins Bold"/>
                <a:cs typeface="Poppins Bold"/>
                <a:sym typeface="Poppins Bold"/>
              </a:rPr>
              <a:t>Image Enhancement: </a:t>
            </a:r>
          </a:p>
          <a:p>
            <a:pPr algn="just">
              <a:lnSpc>
                <a:spcPts val="2809"/>
              </a:lnSpc>
            </a:pPr>
            <a:r>
              <a:rPr lang="en-US" sz="1885" spc="-162">
                <a:solidFill>
                  <a:srgbClr val="FFFFFF"/>
                </a:solidFill>
                <a:latin typeface="Poppins"/>
                <a:ea typeface="Poppins"/>
                <a:cs typeface="Poppins"/>
                <a:sym typeface="Poppins"/>
              </a:rPr>
              <a:t>Improves the visual quality of an image by adjusting various attributes like brightness, contrast, and sharpness. This technique improves quality by enhancing important features and details in the image, making it easier for AI systems to identify and analyze objects. It also removes unwanted noise or distortions and Make subtle features more apparent, helping AI systems recognize patterns and details improving the performance of models in tasks like image recognition and analysis. </a:t>
            </a:r>
          </a:p>
          <a:p>
            <a:pPr algn="just">
              <a:lnSpc>
                <a:spcPts val="3204"/>
              </a:lnSpc>
            </a:pPr>
            <a:endParaRPr lang="en-US" sz="1885" spc="-162">
              <a:solidFill>
                <a:srgbClr val="FFFFFF"/>
              </a:solidFill>
              <a:latin typeface="Poppins"/>
              <a:ea typeface="Poppins"/>
              <a:cs typeface="Poppins"/>
              <a:sym typeface="Poppins"/>
            </a:endParaRPr>
          </a:p>
        </p:txBody>
      </p:sp>
      <p:sp>
        <p:nvSpPr>
          <p:cNvPr id="17" name="TextBox 17"/>
          <p:cNvSpPr txBox="1"/>
          <p:nvPr/>
        </p:nvSpPr>
        <p:spPr>
          <a:xfrm>
            <a:off x="1733550" y="6558615"/>
            <a:ext cx="8312426" cy="2402329"/>
          </a:xfrm>
          <a:prstGeom prst="rect">
            <a:avLst/>
          </a:prstGeom>
        </p:spPr>
        <p:txBody>
          <a:bodyPr lIns="0" tIns="0" rIns="0" bIns="0" rtlCol="0" anchor="t">
            <a:spAutoFit/>
          </a:bodyPr>
          <a:lstStyle/>
          <a:p>
            <a:pPr algn="just">
              <a:lnSpc>
                <a:spcPts val="2771"/>
              </a:lnSpc>
            </a:pPr>
            <a:r>
              <a:rPr lang="en-US" sz="1885" spc="-141">
                <a:solidFill>
                  <a:srgbClr val="FFFFFF"/>
                </a:solidFill>
                <a:latin typeface="Poppins"/>
                <a:ea typeface="Poppins"/>
                <a:cs typeface="Poppins"/>
                <a:sym typeface="Poppins"/>
              </a:rPr>
              <a:t>3.      </a:t>
            </a:r>
            <a:r>
              <a:rPr lang="en-US" sz="1885" b="1" spc="-141">
                <a:solidFill>
                  <a:srgbClr val="FFFFFF"/>
                </a:solidFill>
                <a:latin typeface="Poppins Bold"/>
                <a:ea typeface="Poppins Bold"/>
                <a:cs typeface="Poppins Bold"/>
                <a:sym typeface="Poppins Bold"/>
              </a:rPr>
              <a:t>Feature Extraction: </a:t>
            </a:r>
          </a:p>
          <a:p>
            <a:pPr algn="just">
              <a:lnSpc>
                <a:spcPts val="2771"/>
              </a:lnSpc>
            </a:pPr>
            <a:r>
              <a:rPr lang="en-US" sz="1885" spc="-141">
                <a:solidFill>
                  <a:srgbClr val="FFFFFF"/>
                </a:solidFill>
                <a:latin typeface="Poppins"/>
                <a:ea typeface="Poppins"/>
                <a:cs typeface="Poppins"/>
                <a:sym typeface="Poppins"/>
              </a:rPr>
              <a:t>This technique Identifies and extracts key features from an image, such as edges, textures, and shapes. Reduces complex images into a set of meaningful features, making it easier for AI systems to process and analyze. It also recognize patterns and characteristics, which is vital for tasks like face recognition, image classification, and object tracking.</a:t>
            </a:r>
          </a:p>
          <a:p>
            <a:pPr algn="just">
              <a:lnSpc>
                <a:spcPts val="2771"/>
              </a:lnSpc>
            </a:pPr>
            <a:endParaRPr lang="en-US" sz="1885" spc="-141">
              <a:solidFill>
                <a:srgbClr val="FFFFFF"/>
              </a:solidFill>
              <a:latin typeface="Poppins"/>
              <a:ea typeface="Poppins"/>
              <a:cs typeface="Poppins"/>
              <a:sym typeface="Poppins"/>
            </a:endParaRPr>
          </a:p>
        </p:txBody>
      </p:sp>
      <p:pic>
        <p:nvPicPr>
          <p:cNvPr id="20" name="Audio 19">
            <a:hlinkClick r:id="" action="ppaction://media"/>
            <a:extLst>
              <a:ext uri="{FF2B5EF4-FFF2-40B4-BE49-F238E27FC236}">
                <a16:creationId xmlns:a16="http://schemas.microsoft.com/office/drawing/2014/main" id="{894DB7A0-896C-4B8B-97F1-6FACBFDA157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928"/>
    </mc:Choice>
    <mc:Fallback>
      <p:transition spd="slow" advTm="97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463245" y="2994607"/>
            <a:ext cx="3793524" cy="7862225"/>
          </a:xfrm>
          <a:custGeom>
            <a:avLst/>
            <a:gdLst/>
            <a:ahLst/>
            <a:cxnLst/>
            <a:rect l="l" t="t" r="r" b="b"/>
            <a:pathLst>
              <a:path w="3793524" h="7862225">
                <a:moveTo>
                  <a:pt x="3793523" y="0"/>
                </a:moveTo>
                <a:lnTo>
                  <a:pt x="0" y="0"/>
                </a:lnTo>
                <a:lnTo>
                  <a:pt x="0" y="7862225"/>
                </a:lnTo>
                <a:lnTo>
                  <a:pt x="3793523" y="7862225"/>
                </a:lnTo>
                <a:lnTo>
                  <a:pt x="3793523" y="0"/>
                </a:lnTo>
                <a:close/>
              </a:path>
            </a:pathLst>
          </a:custGeom>
          <a:blipFill>
            <a:blip r:embed="rId4"/>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237271" y="906970"/>
            <a:ext cx="7933851" cy="28155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Case Study Overview</a:t>
            </a:r>
          </a:p>
        </p:txBody>
      </p:sp>
      <p:sp>
        <p:nvSpPr>
          <p:cNvPr id="15" name="TextBox 15"/>
          <p:cNvSpPr txBox="1"/>
          <p:nvPr/>
        </p:nvSpPr>
        <p:spPr>
          <a:xfrm>
            <a:off x="1488140" y="1694771"/>
            <a:ext cx="10190122" cy="957902"/>
          </a:xfrm>
          <a:prstGeom prst="rect">
            <a:avLst/>
          </a:prstGeom>
        </p:spPr>
        <p:txBody>
          <a:bodyPr lIns="0" tIns="0" rIns="0" bIns="0" rtlCol="0" anchor="t">
            <a:spAutoFit/>
          </a:bodyPr>
          <a:lstStyle/>
          <a:p>
            <a:pPr algn="just">
              <a:lnSpc>
                <a:spcPts val="3928"/>
              </a:lnSpc>
            </a:pPr>
            <a:r>
              <a:rPr lang="en-US" sz="2311">
                <a:solidFill>
                  <a:srgbClr val="FFFFFF"/>
                </a:solidFill>
                <a:latin typeface="Poppins"/>
                <a:ea typeface="Poppins"/>
                <a:cs typeface="Poppins"/>
                <a:sym typeface="Poppins"/>
              </a:rPr>
              <a:t>Chosen AI application: </a:t>
            </a:r>
            <a:r>
              <a:rPr lang="en-US" sz="2311" b="1">
                <a:solidFill>
                  <a:srgbClr val="FFFFFF"/>
                </a:solidFill>
                <a:latin typeface="Poppins Bold"/>
                <a:ea typeface="Poppins Bold"/>
                <a:cs typeface="Poppins Bold"/>
                <a:sym typeface="Poppins Bold"/>
              </a:rPr>
              <a:t>Facial Recognition</a:t>
            </a:r>
          </a:p>
          <a:p>
            <a:pPr algn="just">
              <a:lnSpc>
                <a:spcPts val="3928"/>
              </a:lnSpc>
            </a:pPr>
            <a:endParaRPr lang="en-US" sz="2311" b="1">
              <a:solidFill>
                <a:srgbClr val="FFFFFF"/>
              </a:solidFill>
              <a:latin typeface="Poppins Bold"/>
              <a:ea typeface="Poppins Bold"/>
              <a:cs typeface="Poppins Bold"/>
              <a:sym typeface="Poppins Bold"/>
            </a:endParaRPr>
          </a:p>
        </p:txBody>
      </p:sp>
      <p:sp>
        <p:nvSpPr>
          <p:cNvPr id="16" name="TextBox 16"/>
          <p:cNvSpPr txBox="1"/>
          <p:nvPr/>
        </p:nvSpPr>
        <p:spPr>
          <a:xfrm>
            <a:off x="1488140" y="4591107"/>
            <a:ext cx="9073588" cy="3040399"/>
          </a:xfrm>
          <a:prstGeom prst="rect">
            <a:avLst/>
          </a:prstGeom>
        </p:spPr>
        <p:txBody>
          <a:bodyPr lIns="0" tIns="0" rIns="0" bIns="0" rtlCol="0" anchor="t">
            <a:spAutoFit/>
          </a:bodyPr>
          <a:lstStyle/>
          <a:p>
            <a:pPr algn="just">
              <a:lnSpc>
                <a:spcPts val="3498"/>
              </a:lnSpc>
            </a:pPr>
            <a:r>
              <a:rPr lang="en-US" sz="2057">
                <a:solidFill>
                  <a:srgbClr val="FFFFFF"/>
                </a:solidFill>
                <a:latin typeface="Poppins"/>
                <a:ea typeface="Poppins"/>
                <a:cs typeface="Poppins"/>
                <a:sym typeface="Poppins"/>
              </a:rPr>
              <a:t>Facial recognition undergo pre-processing to eliminate noise or irrelevant information. This stage is crucial in facial recognition as it prepares the facial image data by performing tasks such as cropping, face detection, resizing, and converting the RGB format to grayscale. The goal of pre-processing is to enhance the system's ability to accurately and quickly identify faces. </a:t>
            </a:r>
          </a:p>
          <a:p>
            <a:pPr algn="just">
              <a:lnSpc>
                <a:spcPts val="3498"/>
              </a:lnSpc>
            </a:pPr>
            <a:endParaRPr lang="en-US" sz="2057">
              <a:solidFill>
                <a:srgbClr val="FFFFFF"/>
              </a:solidFill>
              <a:latin typeface="Poppins"/>
              <a:ea typeface="Poppins"/>
              <a:cs typeface="Poppins"/>
              <a:sym typeface="Poppins"/>
            </a:endParaRPr>
          </a:p>
        </p:txBody>
      </p:sp>
      <p:sp>
        <p:nvSpPr>
          <p:cNvPr id="17" name="TextBox 17"/>
          <p:cNvSpPr txBox="1"/>
          <p:nvPr/>
        </p:nvSpPr>
        <p:spPr>
          <a:xfrm>
            <a:off x="1488140" y="2538373"/>
            <a:ext cx="9073588" cy="2167034"/>
          </a:xfrm>
          <a:prstGeom prst="rect">
            <a:avLst/>
          </a:prstGeom>
        </p:spPr>
        <p:txBody>
          <a:bodyPr lIns="0" tIns="0" rIns="0" bIns="0" rtlCol="0" anchor="t">
            <a:spAutoFit/>
          </a:bodyPr>
          <a:lstStyle/>
          <a:p>
            <a:pPr algn="just">
              <a:lnSpc>
                <a:spcPts val="3498"/>
              </a:lnSpc>
            </a:pPr>
            <a:r>
              <a:rPr lang="en-US" sz="2057">
                <a:solidFill>
                  <a:srgbClr val="FFFFFF"/>
                </a:solidFill>
                <a:latin typeface="Poppins"/>
                <a:ea typeface="Poppins"/>
                <a:cs typeface="Poppins"/>
                <a:sym typeface="Poppins"/>
              </a:rPr>
              <a:t>A face recognition system is a computer application that automatically identifies or verifies a person from a digital image or video frame. It typically does this by comparing selected facial features from the image with those stored in a facial database.</a:t>
            </a:r>
          </a:p>
          <a:p>
            <a:pPr algn="just">
              <a:lnSpc>
                <a:spcPts val="3498"/>
              </a:lnSpc>
            </a:pPr>
            <a:endParaRPr lang="en-US" sz="2057">
              <a:solidFill>
                <a:srgbClr val="FFFFFF"/>
              </a:solidFill>
              <a:latin typeface="Poppins"/>
              <a:ea typeface="Poppins"/>
              <a:cs typeface="Poppins"/>
              <a:sym typeface="Poppins"/>
            </a:endParaRPr>
          </a:p>
        </p:txBody>
      </p:sp>
      <p:pic>
        <p:nvPicPr>
          <p:cNvPr id="20" name="Audio 19">
            <a:hlinkClick r:id="" action="ppaction://media"/>
            <a:extLst>
              <a:ext uri="{FF2B5EF4-FFF2-40B4-BE49-F238E27FC236}">
                <a16:creationId xmlns:a16="http://schemas.microsoft.com/office/drawing/2014/main" id="{29AA8A43-510E-4AB8-99DF-1EAC75CEF12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336"/>
    </mc:Choice>
    <mc:Fallback>
      <p:transition spd="slow" advTm="44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384470" y="3524639"/>
            <a:ext cx="5246370" cy="5246370"/>
            <a:chOff x="0" y="0"/>
            <a:chExt cx="739505" cy="739505"/>
          </a:xfrm>
        </p:grpSpPr>
        <p:sp>
          <p:nvSpPr>
            <p:cNvPr id="6" name="Freeform 6"/>
            <p:cNvSpPr/>
            <p:nvPr/>
          </p:nvSpPr>
          <p:spPr>
            <a:xfrm>
              <a:off x="0" y="0"/>
              <a:ext cx="739505" cy="739505"/>
            </a:xfrm>
            <a:custGeom>
              <a:avLst/>
              <a:gdLst/>
              <a:ahLst/>
              <a:cxnLst/>
              <a:rect l="l" t="t" r="r" b="b"/>
              <a:pathLst>
                <a:path w="739505" h="739505">
                  <a:moveTo>
                    <a:pt x="106248" y="0"/>
                  </a:moveTo>
                  <a:lnTo>
                    <a:pt x="633256" y="0"/>
                  </a:lnTo>
                  <a:cubicBezTo>
                    <a:pt x="691936" y="0"/>
                    <a:pt x="739505" y="47569"/>
                    <a:pt x="739505" y="106248"/>
                  </a:cubicBezTo>
                  <a:lnTo>
                    <a:pt x="739505" y="633256"/>
                  </a:lnTo>
                  <a:cubicBezTo>
                    <a:pt x="739505" y="661435"/>
                    <a:pt x="728311" y="688460"/>
                    <a:pt x="708385" y="708385"/>
                  </a:cubicBezTo>
                  <a:cubicBezTo>
                    <a:pt x="688460" y="728311"/>
                    <a:pt x="661435" y="739505"/>
                    <a:pt x="633256" y="739505"/>
                  </a:cubicBezTo>
                  <a:lnTo>
                    <a:pt x="106248" y="739505"/>
                  </a:lnTo>
                  <a:cubicBezTo>
                    <a:pt x="78070" y="739505"/>
                    <a:pt x="51045" y="728311"/>
                    <a:pt x="31119" y="708385"/>
                  </a:cubicBezTo>
                  <a:cubicBezTo>
                    <a:pt x="11194" y="688460"/>
                    <a:pt x="0" y="661435"/>
                    <a:pt x="0" y="633256"/>
                  </a:cubicBezTo>
                  <a:lnTo>
                    <a:pt x="0" y="106248"/>
                  </a:lnTo>
                  <a:cubicBezTo>
                    <a:pt x="0" y="78070"/>
                    <a:pt x="11194" y="51045"/>
                    <a:pt x="31119" y="31119"/>
                  </a:cubicBezTo>
                  <a:cubicBezTo>
                    <a:pt x="51045" y="11194"/>
                    <a:pt x="78070" y="0"/>
                    <a:pt x="106248" y="0"/>
                  </a:cubicBezTo>
                  <a:close/>
                </a:path>
              </a:pathLst>
            </a:custGeom>
            <a:gradFill rotWithShape="1">
              <a:gsLst>
                <a:gs pos="0">
                  <a:srgbClr val="0C131D">
                    <a:alpha val="100000"/>
                  </a:srgbClr>
                </a:gs>
                <a:gs pos="100000">
                  <a:srgbClr val="0F2E4A">
                    <a:alpha val="100000"/>
                  </a:srgbClr>
                </a:gs>
              </a:gsLst>
              <a:lin ang="0"/>
            </a:gradFill>
            <a:ln cap="rnd">
              <a:noFill/>
              <a:prstDash val="solid"/>
              <a:round/>
            </a:ln>
          </p:spPr>
        </p:sp>
        <p:sp>
          <p:nvSpPr>
            <p:cNvPr id="7" name="TextBox 7"/>
            <p:cNvSpPr txBox="1"/>
            <p:nvPr/>
          </p:nvSpPr>
          <p:spPr>
            <a:xfrm>
              <a:off x="0" y="-38100"/>
              <a:ext cx="739505" cy="77760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2251509" flipH="1">
            <a:off x="14463245" y="2994607"/>
            <a:ext cx="3793524" cy="7862225"/>
          </a:xfrm>
          <a:custGeom>
            <a:avLst/>
            <a:gdLst/>
            <a:ahLst/>
            <a:cxnLst/>
            <a:rect l="l" t="t" r="r" b="b"/>
            <a:pathLst>
              <a:path w="3793524" h="7862225">
                <a:moveTo>
                  <a:pt x="3793523" y="0"/>
                </a:moveTo>
                <a:lnTo>
                  <a:pt x="0" y="0"/>
                </a:lnTo>
                <a:lnTo>
                  <a:pt x="0" y="7862225"/>
                </a:lnTo>
                <a:lnTo>
                  <a:pt x="3793523" y="7862225"/>
                </a:lnTo>
                <a:lnTo>
                  <a:pt x="3793523" y="0"/>
                </a:lnTo>
                <a:close/>
              </a:path>
            </a:pathLst>
          </a:custGeom>
          <a:blipFill>
            <a:blip r:embed="rId4"/>
            <a:stretch>
              <a:fillRect/>
            </a:stretch>
          </a:blipFill>
        </p:spPr>
      </p:sp>
      <p:grpSp>
        <p:nvGrpSpPr>
          <p:cNvPr id="9" name="Group 9"/>
          <p:cNvGrpSpPr/>
          <p:nvPr/>
        </p:nvGrpSpPr>
        <p:grpSpPr>
          <a:xfrm>
            <a:off x="1028700" y="8743950"/>
            <a:ext cx="16230600" cy="1028700"/>
            <a:chOff x="0" y="0"/>
            <a:chExt cx="2287793" cy="145001"/>
          </a:xfrm>
        </p:grpSpPr>
        <p:sp>
          <p:nvSpPr>
            <p:cNvPr id="10" name="Freeform 10"/>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11" name="TextBox 11"/>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883063" y="3524639"/>
            <a:ext cx="2031358" cy="2100088"/>
          </a:xfrm>
          <a:custGeom>
            <a:avLst/>
            <a:gdLst/>
            <a:ahLst/>
            <a:cxnLst/>
            <a:rect l="l" t="t" r="r" b="b"/>
            <a:pathLst>
              <a:path w="2031358" h="2100088">
                <a:moveTo>
                  <a:pt x="0" y="0"/>
                </a:moveTo>
                <a:lnTo>
                  <a:pt x="2031357" y="0"/>
                </a:lnTo>
                <a:lnTo>
                  <a:pt x="2031357" y="2100088"/>
                </a:lnTo>
                <a:lnTo>
                  <a:pt x="0" y="2100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237271" y="906970"/>
            <a:ext cx="7933851" cy="52920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Image Processing Implementation</a:t>
            </a:r>
          </a:p>
          <a:p>
            <a:pPr algn="l">
              <a:lnSpc>
                <a:spcPts val="1953"/>
              </a:lnSpc>
            </a:pPr>
            <a:endParaRPr lang="en-US" sz="2100" b="1">
              <a:solidFill>
                <a:srgbClr val="FFFFFF"/>
              </a:solidFill>
              <a:latin typeface="Poppins Bold"/>
              <a:ea typeface="Poppins Bold"/>
              <a:cs typeface="Poppins Bold"/>
              <a:sym typeface="Poppins Bold"/>
            </a:endParaRPr>
          </a:p>
        </p:txBody>
      </p:sp>
      <p:sp>
        <p:nvSpPr>
          <p:cNvPr id="15" name="TextBox 15"/>
          <p:cNvSpPr txBox="1"/>
          <p:nvPr/>
        </p:nvSpPr>
        <p:spPr>
          <a:xfrm>
            <a:off x="1733550" y="4060491"/>
            <a:ext cx="7807528" cy="2865228"/>
          </a:xfrm>
          <a:prstGeom prst="rect">
            <a:avLst/>
          </a:prstGeom>
        </p:spPr>
        <p:txBody>
          <a:bodyPr lIns="0" tIns="0" rIns="0" bIns="0" rtlCol="0" anchor="t">
            <a:spAutoFit/>
          </a:bodyPr>
          <a:lstStyle/>
          <a:p>
            <a:pPr algn="just">
              <a:lnSpc>
                <a:spcPts val="3249"/>
              </a:lnSpc>
              <a:spcBef>
                <a:spcPct val="0"/>
              </a:spcBef>
            </a:pPr>
            <a:r>
              <a:rPr lang="en-US" sz="2320" b="1">
                <a:solidFill>
                  <a:srgbClr val="FFFFFF"/>
                </a:solidFill>
                <a:latin typeface="Poppins Bold"/>
                <a:ea typeface="Poppins Bold"/>
                <a:cs typeface="Poppins Bold"/>
                <a:sym typeface="Poppins Bold"/>
              </a:rPr>
              <a:t>Solution:</a:t>
            </a:r>
            <a:r>
              <a:rPr lang="en-US" sz="2320">
                <a:solidFill>
                  <a:srgbClr val="FFFFFF"/>
                </a:solidFill>
                <a:latin typeface="Poppins"/>
                <a:ea typeface="Poppins"/>
                <a:cs typeface="Poppins"/>
                <a:sym typeface="Poppins"/>
              </a:rPr>
              <a:t> Feature Extraction, based on my research techniques like Eigenfaces and Fisherfaces, analyze the most significant features that differentiate one face from another, help address these issues. These methods reduce the likelihood of confusing similar-looking faces and improve the system's ability to recognize the same person despite variations</a:t>
            </a:r>
          </a:p>
        </p:txBody>
      </p:sp>
      <p:sp>
        <p:nvSpPr>
          <p:cNvPr id="16" name="TextBox 16"/>
          <p:cNvSpPr txBox="1"/>
          <p:nvPr/>
        </p:nvSpPr>
        <p:spPr>
          <a:xfrm>
            <a:off x="1733550" y="1994334"/>
            <a:ext cx="7807528" cy="1636503"/>
          </a:xfrm>
          <a:prstGeom prst="rect">
            <a:avLst/>
          </a:prstGeom>
        </p:spPr>
        <p:txBody>
          <a:bodyPr lIns="0" tIns="0" rIns="0" bIns="0" rtlCol="0" anchor="t">
            <a:spAutoFit/>
          </a:bodyPr>
          <a:lstStyle/>
          <a:p>
            <a:pPr algn="just">
              <a:lnSpc>
                <a:spcPts val="3249"/>
              </a:lnSpc>
              <a:spcBef>
                <a:spcPct val="0"/>
              </a:spcBef>
            </a:pPr>
            <a:r>
              <a:rPr lang="en-US" sz="2320" b="1">
                <a:solidFill>
                  <a:srgbClr val="FFFFFF"/>
                </a:solidFill>
                <a:latin typeface="Poppins Bold"/>
                <a:ea typeface="Poppins Bold"/>
                <a:cs typeface="Poppins Bold"/>
                <a:sym typeface="Poppins Bold"/>
              </a:rPr>
              <a:t>Problem:</a:t>
            </a:r>
            <a:r>
              <a:rPr lang="en-US" sz="2320">
                <a:solidFill>
                  <a:srgbClr val="FFFFFF"/>
                </a:solidFill>
                <a:latin typeface="Poppins"/>
                <a:ea typeface="Poppins"/>
                <a:cs typeface="Poppins"/>
                <a:sym typeface="Poppins"/>
              </a:rPr>
              <a:t> Different individuals may have similar facial features and the same individual may look different in various images due to changes in expression, age, or appearance. </a:t>
            </a:r>
          </a:p>
        </p:txBody>
      </p:sp>
      <p:pic>
        <p:nvPicPr>
          <p:cNvPr id="19" name="Audio 18">
            <a:hlinkClick r:id="" action="ppaction://media"/>
            <a:extLst>
              <a:ext uri="{FF2B5EF4-FFF2-40B4-BE49-F238E27FC236}">
                <a16:creationId xmlns:a16="http://schemas.microsoft.com/office/drawing/2014/main" id="{512641E7-E7BB-4DD8-ACD7-E8CECE1834F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100"/>
    </mc:Choice>
    <mc:Fallback>
      <p:transition spd="slow" advTm="47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131D">
                <a:alpha val="100000"/>
              </a:srgbClr>
            </a:gs>
            <a:gs pos="100000">
              <a:srgbClr val="0F2E4A">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800955" y="1645031"/>
            <a:ext cx="4105662" cy="8521950"/>
          </a:xfrm>
          <a:custGeom>
            <a:avLst/>
            <a:gdLst/>
            <a:ahLst/>
            <a:cxnLst/>
            <a:rect l="l" t="t" r="r" b="b"/>
            <a:pathLst>
              <a:path w="4105662" h="8521950">
                <a:moveTo>
                  <a:pt x="0" y="0"/>
                </a:moveTo>
                <a:lnTo>
                  <a:pt x="4105662" y="0"/>
                </a:lnTo>
                <a:lnTo>
                  <a:pt x="4105662" y="8521950"/>
                </a:lnTo>
                <a:lnTo>
                  <a:pt x="0" y="8521950"/>
                </a:lnTo>
                <a:lnTo>
                  <a:pt x="0" y="0"/>
                </a:lnTo>
                <a:close/>
              </a:path>
            </a:pathLst>
          </a:custGeom>
          <a:blipFill>
            <a:blip r:embed="rId6"/>
            <a:stretch>
              <a:fillRect/>
            </a:stretch>
          </a:blipFill>
        </p:spPr>
      </p:sp>
      <p:sp>
        <p:nvSpPr>
          <p:cNvPr id="7" name="TextBox 7"/>
          <p:cNvSpPr txBox="1"/>
          <p:nvPr/>
        </p:nvSpPr>
        <p:spPr>
          <a:xfrm>
            <a:off x="2237271" y="906970"/>
            <a:ext cx="7933851" cy="529209"/>
          </a:xfrm>
          <a:prstGeom prst="rect">
            <a:avLst/>
          </a:prstGeom>
        </p:spPr>
        <p:txBody>
          <a:bodyPr lIns="0" tIns="0" rIns="0" bIns="0" rtlCol="0" anchor="t">
            <a:spAutoFit/>
          </a:bodyPr>
          <a:lstStyle/>
          <a:p>
            <a:pPr algn="l">
              <a:lnSpc>
                <a:spcPts val="1953"/>
              </a:lnSpc>
            </a:pPr>
            <a:r>
              <a:rPr lang="en-US" sz="2100" b="1">
                <a:solidFill>
                  <a:srgbClr val="FFFFFF"/>
                </a:solidFill>
                <a:latin typeface="Poppins Bold"/>
                <a:ea typeface="Poppins Bold"/>
                <a:cs typeface="Poppins Bold"/>
                <a:sym typeface="Poppins Bold"/>
              </a:rPr>
              <a:t>Image Processing Implementation</a:t>
            </a:r>
          </a:p>
          <a:p>
            <a:pPr algn="l">
              <a:lnSpc>
                <a:spcPts val="1953"/>
              </a:lnSpc>
            </a:pPr>
            <a:endParaRPr lang="en-US" sz="2100" b="1">
              <a:solidFill>
                <a:srgbClr val="FFFFFF"/>
              </a:solidFill>
              <a:latin typeface="Poppins Bold"/>
              <a:ea typeface="Poppins Bold"/>
              <a:cs typeface="Poppins Bold"/>
              <a:sym typeface="Poppins Bold"/>
            </a:endParaRPr>
          </a:p>
        </p:txBody>
      </p:sp>
      <p:pic>
        <p:nvPicPr>
          <p:cNvPr id="8" name="Audio 7">
            <a:hlinkClick r:id="" action="ppaction://media"/>
            <a:extLst>
              <a:ext uri="{FF2B5EF4-FFF2-40B4-BE49-F238E27FC236}">
                <a16:creationId xmlns:a16="http://schemas.microsoft.com/office/drawing/2014/main" id="{8F26D8E0-B630-49B5-BD89-D3A00C347F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976"/>
    </mc:Choice>
    <mc:Fallback>
      <p:transition spd="slow" advTm="51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0"/>
              </a:srgbClr>
            </a:solidFill>
            <a:ln w="38100" cap="sq">
              <a:solidFill>
                <a:srgbClr val="FFFFFF">
                  <a:alpha val="0"/>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93120" y="1686862"/>
            <a:ext cx="15901759" cy="1120150"/>
          </a:xfrm>
          <a:custGeom>
            <a:avLst/>
            <a:gdLst/>
            <a:ahLst/>
            <a:cxnLst/>
            <a:rect l="l" t="t" r="r" b="b"/>
            <a:pathLst>
              <a:path w="15901759" h="1120150">
                <a:moveTo>
                  <a:pt x="0" y="0"/>
                </a:moveTo>
                <a:lnTo>
                  <a:pt x="15901760" y="0"/>
                </a:lnTo>
                <a:lnTo>
                  <a:pt x="15901760" y="1120151"/>
                </a:lnTo>
                <a:lnTo>
                  <a:pt x="0" y="1120151"/>
                </a:lnTo>
                <a:lnTo>
                  <a:pt x="0" y="0"/>
                </a:lnTo>
                <a:close/>
              </a:path>
            </a:pathLst>
          </a:custGeom>
          <a:blipFill>
            <a:blip r:embed="rId6"/>
            <a:stretch>
              <a:fillRect t="-5251" b="-5251"/>
            </a:stretch>
          </a:blipFill>
        </p:spPr>
      </p:sp>
      <p:sp>
        <p:nvSpPr>
          <p:cNvPr id="7" name="Freeform 7"/>
          <p:cNvSpPr/>
          <p:nvPr/>
        </p:nvSpPr>
        <p:spPr>
          <a:xfrm>
            <a:off x="1193120" y="3273738"/>
            <a:ext cx="15901759" cy="5742302"/>
          </a:xfrm>
          <a:custGeom>
            <a:avLst/>
            <a:gdLst/>
            <a:ahLst/>
            <a:cxnLst/>
            <a:rect l="l" t="t" r="r" b="b"/>
            <a:pathLst>
              <a:path w="15901759" h="5742302">
                <a:moveTo>
                  <a:pt x="0" y="0"/>
                </a:moveTo>
                <a:lnTo>
                  <a:pt x="15901760" y="0"/>
                </a:lnTo>
                <a:lnTo>
                  <a:pt x="15901760" y="5742302"/>
                </a:lnTo>
                <a:lnTo>
                  <a:pt x="0" y="5742302"/>
                </a:lnTo>
                <a:lnTo>
                  <a:pt x="0" y="0"/>
                </a:lnTo>
                <a:close/>
              </a:path>
            </a:pathLst>
          </a:custGeom>
          <a:blipFill>
            <a:blip r:embed="rId7"/>
            <a:stretch>
              <a:fillRect/>
            </a:stretch>
          </a:blipFill>
        </p:spPr>
      </p:sp>
      <p:sp>
        <p:nvSpPr>
          <p:cNvPr id="8" name="TextBox 8"/>
          <p:cNvSpPr txBox="1"/>
          <p:nvPr/>
        </p:nvSpPr>
        <p:spPr>
          <a:xfrm>
            <a:off x="2237271" y="906970"/>
            <a:ext cx="8313632" cy="556365"/>
          </a:xfrm>
          <a:prstGeom prst="rect">
            <a:avLst/>
          </a:prstGeom>
        </p:spPr>
        <p:txBody>
          <a:bodyPr lIns="0" tIns="0" rIns="0" bIns="0" rtlCol="0" anchor="t">
            <a:spAutoFit/>
          </a:bodyPr>
          <a:lstStyle/>
          <a:p>
            <a:pPr algn="l">
              <a:lnSpc>
                <a:spcPts val="2046"/>
              </a:lnSpc>
            </a:pPr>
            <a:r>
              <a:rPr lang="en-US" sz="2200" b="1">
                <a:solidFill>
                  <a:srgbClr val="000000"/>
                </a:solidFill>
                <a:latin typeface="Poppins Bold"/>
                <a:ea typeface="Poppins Bold"/>
                <a:cs typeface="Poppins Bold"/>
                <a:sym typeface="Poppins Bold"/>
              </a:rPr>
              <a:t>Image Processing Implementation</a:t>
            </a:r>
          </a:p>
          <a:p>
            <a:pPr algn="l">
              <a:lnSpc>
                <a:spcPts val="2046"/>
              </a:lnSpc>
            </a:pPr>
            <a:endParaRPr lang="en-US" sz="2200" b="1">
              <a:solidFill>
                <a:srgbClr val="000000"/>
              </a:solidFill>
              <a:latin typeface="Poppins Bold"/>
              <a:ea typeface="Poppins Bold"/>
              <a:cs typeface="Poppins Bold"/>
              <a:sym typeface="Poppins Bold"/>
            </a:endParaRPr>
          </a:p>
        </p:txBody>
      </p:sp>
      <p:pic>
        <p:nvPicPr>
          <p:cNvPr id="10" name="Audio 9">
            <a:hlinkClick r:id="" action="ppaction://media"/>
            <a:extLst>
              <a:ext uri="{FF2B5EF4-FFF2-40B4-BE49-F238E27FC236}">
                <a16:creationId xmlns:a16="http://schemas.microsoft.com/office/drawing/2014/main" id="{412ABABB-9E8A-49FF-BDD8-E04C6C7002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927"/>
    </mc:Choice>
    <mc:Fallback>
      <p:transition spd="slow" advTm="46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14350"/>
            <a:ext cx="16230600" cy="1028700"/>
            <a:chOff x="0" y="0"/>
            <a:chExt cx="2287793" cy="145001"/>
          </a:xfrm>
        </p:grpSpPr>
        <p:sp>
          <p:nvSpPr>
            <p:cNvPr id="3" name="Freeform 3"/>
            <p:cNvSpPr/>
            <p:nvPr/>
          </p:nvSpPr>
          <p:spPr>
            <a:xfrm>
              <a:off x="0" y="0"/>
              <a:ext cx="2287793" cy="145001"/>
            </a:xfrm>
            <a:custGeom>
              <a:avLst/>
              <a:gdLst/>
              <a:ahLst/>
              <a:cxnLst/>
              <a:rect l="l" t="t" r="r" b="b"/>
              <a:pathLst>
                <a:path w="2287793" h="145001">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0"/>
              </a:srgbClr>
            </a:solidFill>
            <a:ln w="38100" cap="sq">
              <a:solidFill>
                <a:srgbClr val="FFFFFF">
                  <a:alpha val="0"/>
                </a:srgbClr>
              </a:solidFill>
              <a:prstDash val="solid"/>
              <a:miter/>
            </a:ln>
          </p:spPr>
        </p:sp>
        <p:sp>
          <p:nvSpPr>
            <p:cNvPr id="4" name="TextBox 4"/>
            <p:cNvSpPr txBox="1"/>
            <p:nvPr/>
          </p:nvSpPr>
          <p:spPr>
            <a:xfrm>
              <a:off x="0" y="-38100"/>
              <a:ext cx="2287793" cy="18310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88140" y="779906"/>
            <a:ext cx="490819" cy="444414"/>
          </a:xfrm>
          <a:custGeom>
            <a:avLst/>
            <a:gdLst/>
            <a:ahLst/>
            <a:cxnLst/>
            <a:rect l="l" t="t" r="r" b="b"/>
            <a:pathLst>
              <a:path w="490819" h="444414">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88140" y="1463336"/>
            <a:ext cx="15525750" cy="1266006"/>
          </a:xfrm>
          <a:custGeom>
            <a:avLst/>
            <a:gdLst/>
            <a:ahLst/>
            <a:cxnLst/>
            <a:rect l="l" t="t" r="r" b="b"/>
            <a:pathLst>
              <a:path w="15525750" h="1266006">
                <a:moveTo>
                  <a:pt x="0" y="0"/>
                </a:moveTo>
                <a:lnTo>
                  <a:pt x="15525750" y="0"/>
                </a:lnTo>
                <a:lnTo>
                  <a:pt x="15525750" y="1266006"/>
                </a:lnTo>
                <a:lnTo>
                  <a:pt x="0" y="1266006"/>
                </a:lnTo>
                <a:lnTo>
                  <a:pt x="0" y="0"/>
                </a:lnTo>
                <a:close/>
              </a:path>
            </a:pathLst>
          </a:custGeom>
          <a:blipFill>
            <a:blip r:embed="rId6"/>
            <a:stretch>
              <a:fillRect/>
            </a:stretch>
          </a:blipFill>
        </p:spPr>
      </p:sp>
      <p:sp>
        <p:nvSpPr>
          <p:cNvPr id="7" name="Freeform 7"/>
          <p:cNvSpPr/>
          <p:nvPr/>
        </p:nvSpPr>
        <p:spPr>
          <a:xfrm>
            <a:off x="1488140" y="2839497"/>
            <a:ext cx="15525750" cy="1767159"/>
          </a:xfrm>
          <a:custGeom>
            <a:avLst/>
            <a:gdLst/>
            <a:ahLst/>
            <a:cxnLst/>
            <a:rect l="l" t="t" r="r" b="b"/>
            <a:pathLst>
              <a:path w="15525750" h="1767159">
                <a:moveTo>
                  <a:pt x="0" y="0"/>
                </a:moveTo>
                <a:lnTo>
                  <a:pt x="15525750" y="0"/>
                </a:lnTo>
                <a:lnTo>
                  <a:pt x="15525750" y="1767159"/>
                </a:lnTo>
                <a:lnTo>
                  <a:pt x="0" y="1767159"/>
                </a:lnTo>
                <a:lnTo>
                  <a:pt x="0" y="0"/>
                </a:lnTo>
                <a:close/>
              </a:path>
            </a:pathLst>
          </a:custGeom>
          <a:blipFill>
            <a:blip r:embed="rId7"/>
            <a:stretch>
              <a:fillRect/>
            </a:stretch>
          </a:blipFill>
        </p:spPr>
      </p:sp>
      <p:sp>
        <p:nvSpPr>
          <p:cNvPr id="8" name="Freeform 8"/>
          <p:cNvSpPr/>
          <p:nvPr/>
        </p:nvSpPr>
        <p:spPr>
          <a:xfrm>
            <a:off x="1488140" y="4720956"/>
            <a:ext cx="15525750" cy="1639907"/>
          </a:xfrm>
          <a:custGeom>
            <a:avLst/>
            <a:gdLst/>
            <a:ahLst/>
            <a:cxnLst/>
            <a:rect l="l" t="t" r="r" b="b"/>
            <a:pathLst>
              <a:path w="15525750" h="1639907">
                <a:moveTo>
                  <a:pt x="0" y="0"/>
                </a:moveTo>
                <a:lnTo>
                  <a:pt x="15525750" y="0"/>
                </a:lnTo>
                <a:lnTo>
                  <a:pt x="15525750" y="1639907"/>
                </a:lnTo>
                <a:lnTo>
                  <a:pt x="0" y="1639907"/>
                </a:lnTo>
                <a:lnTo>
                  <a:pt x="0" y="0"/>
                </a:lnTo>
                <a:close/>
              </a:path>
            </a:pathLst>
          </a:custGeom>
          <a:blipFill>
            <a:blip r:embed="rId8"/>
            <a:stretch>
              <a:fillRect/>
            </a:stretch>
          </a:blipFill>
        </p:spPr>
      </p:sp>
      <p:sp>
        <p:nvSpPr>
          <p:cNvPr id="9" name="Freeform 9"/>
          <p:cNvSpPr/>
          <p:nvPr/>
        </p:nvSpPr>
        <p:spPr>
          <a:xfrm>
            <a:off x="1488140" y="6475163"/>
            <a:ext cx="15525750" cy="3226003"/>
          </a:xfrm>
          <a:custGeom>
            <a:avLst/>
            <a:gdLst/>
            <a:ahLst/>
            <a:cxnLst/>
            <a:rect l="l" t="t" r="r" b="b"/>
            <a:pathLst>
              <a:path w="15525750" h="3226003">
                <a:moveTo>
                  <a:pt x="0" y="0"/>
                </a:moveTo>
                <a:lnTo>
                  <a:pt x="15525750" y="0"/>
                </a:lnTo>
                <a:lnTo>
                  <a:pt x="15525750" y="3226003"/>
                </a:lnTo>
                <a:lnTo>
                  <a:pt x="0" y="3226003"/>
                </a:lnTo>
                <a:lnTo>
                  <a:pt x="0" y="0"/>
                </a:lnTo>
                <a:close/>
              </a:path>
            </a:pathLst>
          </a:custGeom>
          <a:blipFill>
            <a:blip r:embed="rId9"/>
            <a:stretch>
              <a:fillRect/>
            </a:stretch>
          </a:blipFill>
        </p:spPr>
      </p:sp>
      <p:sp>
        <p:nvSpPr>
          <p:cNvPr id="10" name="TextBox 10"/>
          <p:cNvSpPr txBox="1"/>
          <p:nvPr/>
        </p:nvSpPr>
        <p:spPr>
          <a:xfrm>
            <a:off x="2237271" y="906970"/>
            <a:ext cx="8313632" cy="556365"/>
          </a:xfrm>
          <a:prstGeom prst="rect">
            <a:avLst/>
          </a:prstGeom>
        </p:spPr>
        <p:txBody>
          <a:bodyPr lIns="0" tIns="0" rIns="0" bIns="0" rtlCol="0" anchor="t">
            <a:spAutoFit/>
          </a:bodyPr>
          <a:lstStyle/>
          <a:p>
            <a:pPr algn="l">
              <a:lnSpc>
                <a:spcPts val="2046"/>
              </a:lnSpc>
            </a:pPr>
            <a:r>
              <a:rPr lang="en-US" sz="2200" b="1">
                <a:solidFill>
                  <a:srgbClr val="000000"/>
                </a:solidFill>
                <a:latin typeface="Poppins Bold"/>
                <a:ea typeface="Poppins Bold"/>
                <a:cs typeface="Poppins Bold"/>
                <a:sym typeface="Poppins Bold"/>
              </a:rPr>
              <a:t>Image Processing Implementation</a:t>
            </a:r>
          </a:p>
          <a:p>
            <a:pPr algn="l">
              <a:lnSpc>
                <a:spcPts val="2046"/>
              </a:lnSpc>
            </a:pPr>
            <a:endParaRPr lang="en-US" sz="2200" b="1">
              <a:solidFill>
                <a:srgbClr val="000000"/>
              </a:solidFill>
              <a:latin typeface="Poppins Bold"/>
              <a:ea typeface="Poppins Bold"/>
              <a:cs typeface="Poppins Bold"/>
              <a:sym typeface="Poppins Bold"/>
            </a:endParaRPr>
          </a:p>
        </p:txBody>
      </p:sp>
      <p:pic>
        <p:nvPicPr>
          <p:cNvPr id="12" name="Audio 11">
            <a:hlinkClick r:id="" action="ppaction://media"/>
            <a:extLst>
              <a:ext uri="{FF2B5EF4-FFF2-40B4-BE49-F238E27FC236}">
                <a16:creationId xmlns:a16="http://schemas.microsoft.com/office/drawing/2014/main" id="{41892B76-BA38-4924-9899-9AF4FFFE97E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192"/>
    </mc:Choice>
    <mc:Fallback>
      <p:transition spd="slow" advTm="62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863</Words>
  <Application>Microsoft Office PowerPoint</Application>
  <PresentationFormat>Custom</PresentationFormat>
  <Paragraphs>39</Paragraphs>
  <Slides>11</Slides>
  <Notes>0</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Poppins Italics</vt:lpstr>
      <vt:lpstr>Poppins Bold</vt:lpstr>
      <vt:lpstr>-apple-system</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Artificial Intelligence Presentation</dc:title>
  <cp:lastModifiedBy>baronniegos4@outlook.com</cp:lastModifiedBy>
  <cp:revision>5</cp:revision>
  <dcterms:created xsi:type="dcterms:W3CDTF">2006-08-16T00:00:00Z</dcterms:created>
  <dcterms:modified xsi:type="dcterms:W3CDTF">2024-09-05T13:05:26Z</dcterms:modified>
  <dc:identifier>DAGP4m6kSRw</dc:identifier>
</cp:coreProperties>
</file>